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81" r:id="rId3"/>
    <p:sldId id="290" r:id="rId4"/>
    <p:sldId id="282" r:id="rId5"/>
    <p:sldId id="283" r:id="rId6"/>
    <p:sldId id="284" r:id="rId7"/>
    <p:sldId id="285" r:id="rId8"/>
    <p:sldId id="286" r:id="rId9"/>
    <p:sldId id="287" r:id="rId10"/>
    <p:sldId id="288" r:id="rId11"/>
    <p:sldId id="289" r:id="rId12"/>
    <p:sldId id="291" r:id="rId13"/>
    <p:sldId id="292" r:id="rId14"/>
    <p:sldId id="295" r:id="rId15"/>
    <p:sldId id="296" r:id="rId16"/>
    <p:sldId id="293" r:id="rId17"/>
    <p:sldId id="297" r:id="rId18"/>
    <p:sldId id="298" r:id="rId19"/>
    <p:sldId id="299" r:id="rId20"/>
    <p:sldId id="300" r:id="rId21"/>
    <p:sldId id="30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9"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8</a:t>
            </a:r>
            <a:r>
              <a:rPr lang="en-US" baseline="0" dirty="0"/>
              <a:t> </a:t>
            </a:r>
            <a:r>
              <a:rPr lang="en-US" dirty="0"/>
              <a:t>Lecture</a:t>
            </a:r>
            <a:r>
              <a:rPr lang="en-US" baseline="0" dirty="0"/>
              <a:t> 1</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8:  First Amendment: Freedom of Expression </a:t>
            </a:r>
          </a:p>
          <a:p>
            <a:pPr marL="0" lvl="1"/>
            <a:r>
              <a:rPr lang="en-US" dirty="0"/>
              <a:t>Lecture 1: Free Speech Methodology</a:t>
            </a:r>
          </a:p>
          <a:p>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City of Renton v. Playtime Theatres</a:t>
            </a:r>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pPr marL="0" indent="0">
              <a:buNone/>
            </a:pPr>
            <a:r>
              <a:rPr lang="en-US" sz="4000" dirty="0"/>
              <a:t>Holding: The ordinance is content-neutral and constitutional under intermediate scrutiny</a:t>
            </a:r>
          </a:p>
          <a:p>
            <a:r>
              <a:rPr lang="en-US" sz="3300" dirty="0"/>
              <a:t>A facial content-based restriction will be deemed content-neutral if it is motivated by a permissible content-neutral purpose</a:t>
            </a:r>
            <a:endParaRPr lang="en-US" sz="1400" dirty="0"/>
          </a:p>
          <a:p>
            <a:r>
              <a:rPr lang="en-US" sz="3300" dirty="0"/>
              <a:t>Therefore, the ordinance was deemed content-neutral</a:t>
            </a:r>
          </a:p>
          <a:p>
            <a:pPr lvl="1"/>
            <a:r>
              <a:rPr lang="en-US" sz="3000" dirty="0"/>
              <a:t> “At first glance, the Renton ordinance does not appear to fit neatly into either the ‘content-based’ or ‘content-neutral’ category. To be sure, the ordinance treats theaters that specialize in adult films differently from other kinds of theaters. Nevertheless . . . [it] is not aimed at the content of the films . . . but rather at the secondary effects of such theaters on the surrounding community.”  (CB 1212)</a:t>
            </a:r>
            <a:endParaRPr lang="en-US" sz="1600" dirty="0"/>
          </a:p>
          <a:p>
            <a:r>
              <a:rPr lang="en-US" sz="3300" dirty="0"/>
              <a:t>The Court held that intermediate scrutiny applied because the ordinance was content neutral, and that the ordinance was constitutional under this level of scrutiny</a:t>
            </a:r>
          </a:p>
        </p:txBody>
      </p:sp>
    </p:spTree>
    <p:extLst>
      <p:ext uri="{BB962C8B-B14F-4D97-AF65-F5344CB8AC3E}">
        <p14:creationId xmlns:p14="http://schemas.microsoft.com/office/powerpoint/2010/main" val="3810346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Vagueness and Overbreadth</a:t>
            </a:r>
          </a:p>
        </p:txBody>
      </p:sp>
      <p:sp>
        <p:nvSpPr>
          <p:cNvPr id="3" name="Content Placeholder 2"/>
          <p:cNvSpPr>
            <a:spLocks noGrp="1"/>
          </p:cNvSpPr>
          <p:nvPr>
            <p:ph idx="1"/>
          </p:nvPr>
        </p:nvSpPr>
        <p:spPr/>
        <p:txBody>
          <a:bodyPr>
            <a:normAutofit/>
          </a:bodyPr>
          <a:lstStyle/>
          <a:p>
            <a:r>
              <a:rPr lang="en-US" dirty="0"/>
              <a:t>Laws that regulate speech can be challenged as facially unconstitutional on the grounds that they are unduly </a:t>
            </a:r>
            <a:r>
              <a:rPr lang="en-US" b="1" i="1" dirty="0"/>
              <a:t>vague </a:t>
            </a:r>
            <a:r>
              <a:rPr lang="en-US" dirty="0"/>
              <a:t>or</a:t>
            </a:r>
            <a:r>
              <a:rPr lang="en-US" b="1" i="1" dirty="0"/>
              <a:t> overbroad</a:t>
            </a:r>
            <a:endParaRPr lang="en-US" dirty="0"/>
          </a:p>
          <a:p>
            <a:pPr lvl="1"/>
            <a:r>
              <a:rPr lang="en-US" dirty="0"/>
              <a:t>A law is unconstitutionally </a:t>
            </a:r>
            <a:r>
              <a:rPr lang="en-US" b="1" i="1" dirty="0"/>
              <a:t>vague</a:t>
            </a:r>
            <a:r>
              <a:rPr lang="en-US" dirty="0"/>
              <a:t> if a reasonable person cannot tell what speech is prohibited and what is permitted</a:t>
            </a:r>
          </a:p>
          <a:p>
            <a:pPr lvl="1"/>
            <a:r>
              <a:rPr lang="en-US" dirty="0"/>
              <a:t>A law is unconstitutionally </a:t>
            </a:r>
            <a:r>
              <a:rPr lang="en-US" b="1" i="1" dirty="0"/>
              <a:t>overbroad</a:t>
            </a:r>
            <a:r>
              <a:rPr lang="en-US" dirty="0"/>
              <a:t> if it regulates substantially more speech than the Constitution allows to be regulated</a:t>
            </a:r>
          </a:p>
        </p:txBody>
      </p:sp>
    </p:spTree>
    <p:extLst>
      <p:ext uri="{BB962C8B-B14F-4D97-AF65-F5344CB8AC3E}">
        <p14:creationId xmlns:p14="http://schemas.microsoft.com/office/powerpoint/2010/main" val="2877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Restraint</a:t>
            </a:r>
          </a:p>
        </p:txBody>
      </p:sp>
      <p:sp>
        <p:nvSpPr>
          <p:cNvPr id="3" name="Content Placeholder 2"/>
          <p:cNvSpPr>
            <a:spLocks noGrp="1"/>
          </p:cNvSpPr>
          <p:nvPr>
            <p:ph idx="1"/>
          </p:nvPr>
        </p:nvSpPr>
        <p:spPr/>
        <p:txBody>
          <a:bodyPr>
            <a:normAutofit fontScale="92500"/>
          </a:bodyPr>
          <a:lstStyle/>
          <a:p>
            <a:r>
              <a:rPr lang="en-US" dirty="0"/>
              <a:t>A prior restraint is a court order or administrative system that keeps speech from occurring</a:t>
            </a:r>
          </a:p>
          <a:p>
            <a:r>
              <a:rPr lang="en-US" dirty="0"/>
              <a:t>Any system of prior restraints of expression comes with a heavy presumption against its constitutional validity</a:t>
            </a:r>
          </a:p>
          <a:p>
            <a:r>
              <a:rPr lang="en-US" dirty="0"/>
              <a:t>Prior restraints are considered the worst form of government regulation because they are considered more inhibiting than regulations that punish speech after it occurs</a:t>
            </a:r>
          </a:p>
          <a:p>
            <a:endParaRPr lang="en-US" dirty="0"/>
          </a:p>
        </p:txBody>
      </p:sp>
    </p:spTree>
    <p:extLst>
      <p:ext uri="{BB962C8B-B14F-4D97-AF65-F5344CB8AC3E}">
        <p14:creationId xmlns:p14="http://schemas.microsoft.com/office/powerpoint/2010/main" val="594807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Near v. State of Minnesota </a:t>
            </a:r>
            <a:r>
              <a:rPr lang="en-US" dirty="0"/>
              <a:t>(1931)</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Background: </a:t>
            </a:r>
          </a:p>
          <a:p>
            <a:r>
              <a:rPr lang="en-US" dirty="0"/>
              <a:t>A Minnesota law made the publication of malicious, scandalous, and defamatory matters in print media a public nuisance</a:t>
            </a:r>
          </a:p>
          <a:p>
            <a:r>
              <a:rPr lang="en-US" dirty="0"/>
              <a:t>Near published a newspaper called the Saturday Press, which published a series of articles that made defamatory statements and accusations</a:t>
            </a:r>
          </a:p>
          <a:p>
            <a:r>
              <a:rPr lang="en-US" dirty="0"/>
              <a:t>Minnesota officials obtained an injunction in order to stop the publishing of the Saturday Press under the state law</a:t>
            </a:r>
          </a:p>
        </p:txBody>
      </p:sp>
    </p:spTree>
    <p:extLst>
      <p:ext uri="{BB962C8B-B14F-4D97-AF65-F5344CB8AC3E}">
        <p14:creationId xmlns:p14="http://schemas.microsoft.com/office/powerpoint/2010/main" val="298759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Near v. State of Minnesota</a:t>
            </a:r>
          </a:p>
        </p:txBody>
      </p:sp>
      <p:sp>
        <p:nvSpPr>
          <p:cNvPr id="3" name="Content Placeholder 2"/>
          <p:cNvSpPr>
            <a:spLocks noGrp="1"/>
          </p:cNvSpPr>
          <p:nvPr>
            <p:ph idx="1"/>
          </p:nvPr>
        </p:nvSpPr>
        <p:spPr/>
        <p:txBody>
          <a:bodyPr>
            <a:normAutofit/>
          </a:bodyPr>
          <a:lstStyle/>
          <a:p>
            <a:pPr marL="0" indent="0">
              <a:buNone/>
            </a:pPr>
            <a:r>
              <a:rPr lang="en-US" dirty="0"/>
              <a:t>Issue: Is the state law authorizing proceedings to restrain the publication of print media constitutional?</a:t>
            </a:r>
            <a:endParaRPr lang="en-US" sz="1400" dirty="0"/>
          </a:p>
          <a:p>
            <a:r>
              <a:rPr lang="en-US" dirty="0"/>
              <a:t>This is a classic form of prior restraint because it is a court order that stops speech from occurring</a:t>
            </a:r>
          </a:p>
          <a:p>
            <a:pPr marL="0" indent="0">
              <a:buNone/>
            </a:pPr>
            <a:endParaRPr lang="en-US" dirty="0"/>
          </a:p>
        </p:txBody>
      </p:sp>
    </p:spTree>
    <p:extLst>
      <p:ext uri="{BB962C8B-B14F-4D97-AF65-F5344CB8AC3E}">
        <p14:creationId xmlns:p14="http://schemas.microsoft.com/office/powerpoint/2010/main" val="1149174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Near v. State of Minnesota</a:t>
            </a:r>
          </a:p>
        </p:txBody>
      </p:sp>
      <p:sp>
        <p:nvSpPr>
          <p:cNvPr id="3" name="Content Placeholder 2"/>
          <p:cNvSpPr>
            <a:spLocks noGrp="1"/>
          </p:cNvSpPr>
          <p:nvPr>
            <p:ph idx="1"/>
          </p:nvPr>
        </p:nvSpPr>
        <p:spPr/>
        <p:txBody>
          <a:bodyPr>
            <a:normAutofit fontScale="92500"/>
          </a:bodyPr>
          <a:lstStyle/>
          <a:p>
            <a:pPr marL="0" indent="0">
              <a:buNone/>
            </a:pPr>
            <a:r>
              <a:rPr lang="en-US" sz="3400" dirty="0"/>
              <a:t>Holding: The injunction was unconstitutional as a prior restraint that infringed the freedom of the press guaranteed by the First Amendment. </a:t>
            </a:r>
          </a:p>
          <a:p>
            <a:r>
              <a:rPr lang="en-US" dirty="0"/>
              <a:t>The Court looked at the history of prior restraint</a:t>
            </a:r>
          </a:p>
          <a:p>
            <a:pPr lvl="1"/>
            <a:r>
              <a:rPr lang="en-US" dirty="0"/>
              <a:t>“The fact that for approximately one hundred and fifty years there has been almost an entire absence of attempts to impose previous restraints upon publications . . . is significant of the deep-seated conviction that such restraints would violate constitutional right.” (283 U.S. at 718)</a:t>
            </a:r>
          </a:p>
        </p:txBody>
      </p:sp>
    </p:spTree>
    <p:extLst>
      <p:ext uri="{BB962C8B-B14F-4D97-AF65-F5344CB8AC3E}">
        <p14:creationId xmlns:p14="http://schemas.microsoft.com/office/powerpoint/2010/main" val="337167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Near v. State of Minnesota</a:t>
            </a:r>
          </a:p>
        </p:txBody>
      </p:sp>
      <p:sp>
        <p:nvSpPr>
          <p:cNvPr id="3" name="Content Placeholder 2"/>
          <p:cNvSpPr>
            <a:spLocks noGrp="1"/>
          </p:cNvSpPr>
          <p:nvPr>
            <p:ph idx="1"/>
          </p:nvPr>
        </p:nvSpPr>
        <p:spPr/>
        <p:txBody>
          <a:bodyPr>
            <a:normAutofit fontScale="85000" lnSpcReduction="20000"/>
          </a:bodyPr>
          <a:lstStyle/>
          <a:p>
            <a:pPr marL="0" indent="0">
              <a:buNone/>
            </a:pPr>
            <a:r>
              <a:rPr lang="en-US" sz="3400" dirty="0"/>
              <a:t>Holding: The injunction was unconstitutional as a prior restraint that infringed the freedom of the press guaranteed by the First Amendment. </a:t>
            </a:r>
          </a:p>
          <a:p>
            <a:r>
              <a:rPr lang="en-US" dirty="0"/>
              <a:t>The Court examined whether there was absolute “immunity from previous restraint”, concluding that the immunity was not “absolutely unlimited” but “has been recognized only in exceptional cases” (CB 1242)</a:t>
            </a:r>
          </a:p>
          <a:p>
            <a:pPr lvl="1"/>
            <a:r>
              <a:rPr lang="en-US" dirty="0"/>
              <a:t>“The constitutional guaranty of free speech does not ‘protect a man from an injunction against uttering words that may have all the effect of force.’” (CB 1242)</a:t>
            </a:r>
          </a:p>
          <a:p>
            <a:pPr lvl="1"/>
            <a:r>
              <a:rPr lang="en-US" dirty="0"/>
              <a:t>Other examples exist in criminal justice (e.g., “gag orders”) and national security, but these bear a heavy burden (</a:t>
            </a:r>
            <a:r>
              <a:rPr lang="en-US" i="1" dirty="0"/>
              <a:t>see</a:t>
            </a:r>
            <a:r>
              <a:rPr lang="en-US" dirty="0"/>
              <a:t> </a:t>
            </a:r>
            <a:r>
              <a:rPr lang="en-US" i="1" dirty="0"/>
              <a:t>New York Times v. U.S.</a:t>
            </a:r>
            <a:r>
              <a:rPr lang="en-US" dirty="0"/>
              <a:t>  (CB 1243))</a:t>
            </a:r>
          </a:p>
        </p:txBody>
      </p:sp>
    </p:spTree>
    <p:extLst>
      <p:ext uri="{BB962C8B-B14F-4D97-AF65-F5344CB8AC3E}">
        <p14:creationId xmlns:p14="http://schemas.microsoft.com/office/powerpoint/2010/main" val="3389910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Near v. State of Minnesota</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sz="3400" dirty="0"/>
              <a:t>Holding: The injunction was unconstitutional as a prior restraint that infringed the freedom of the press guaranteed by the First Amendment. </a:t>
            </a:r>
          </a:p>
          <a:p>
            <a:r>
              <a:rPr lang="en-US" dirty="0"/>
              <a:t>The Court found that these narrow exceptions did not apply “to protect[</a:t>
            </a:r>
            <a:r>
              <a:rPr lang="en-US" dirty="0" err="1"/>
              <a:t>ing</a:t>
            </a:r>
            <a:r>
              <a:rPr lang="en-US" dirty="0"/>
              <a:t>] private rights”  (CB 1242)</a:t>
            </a:r>
          </a:p>
          <a:p>
            <a:pPr lvl="1"/>
            <a:r>
              <a:rPr lang="en-US" dirty="0"/>
              <a:t>“The statute in question cannot be justified by reason of the fact that the publisher is permitted to show, before injunction issues . . . [truth of the matter and good motives].  If such a statute . . . [were] valid, it would be equally [valid for the law to require] that at any time the publisher of a newspaper could be . . . required to produce proof of truth . . . [or] motives”</a:t>
            </a:r>
          </a:p>
          <a:p>
            <a:pPr lvl="1"/>
            <a:r>
              <a:rPr lang="en-US" dirty="0"/>
              <a:t>“If this can be done, the [government] may . . . </a:t>
            </a:r>
            <a:r>
              <a:rPr lang="en-US" dirty="0" err="1"/>
              <a:t>determ</a:t>
            </a:r>
            <a:r>
              <a:rPr lang="en-US" dirty="0"/>
              <a:t>[</a:t>
            </a:r>
            <a:r>
              <a:rPr lang="en-US" dirty="0" err="1"/>
              <a:t>ine</a:t>
            </a:r>
            <a:r>
              <a:rPr lang="en-US" dirty="0"/>
              <a:t>] in [its] complete [] discretion what are the justifiable ends [of publication].  And it would be but a step to a complete system of censorship.”</a:t>
            </a:r>
          </a:p>
        </p:txBody>
      </p:sp>
    </p:spTree>
    <p:extLst>
      <p:ext uri="{BB962C8B-B14F-4D97-AF65-F5344CB8AC3E}">
        <p14:creationId xmlns:p14="http://schemas.microsoft.com/office/powerpoint/2010/main" val="144970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B75D-AFF4-80C0-D524-308BF48D9A82}"/>
              </a:ext>
            </a:extLst>
          </p:cNvPr>
          <p:cNvSpPr>
            <a:spLocks noGrp="1"/>
          </p:cNvSpPr>
          <p:nvPr>
            <p:ph type="title"/>
          </p:nvPr>
        </p:nvSpPr>
        <p:spPr/>
        <p:txBody>
          <a:bodyPr/>
          <a:lstStyle/>
          <a:p>
            <a:r>
              <a:rPr lang="en-US" i="1" dirty="0"/>
              <a:t>New York Times v. U.S.</a:t>
            </a:r>
            <a:r>
              <a:rPr lang="en-US" dirty="0"/>
              <a:t> (1971)</a:t>
            </a:r>
            <a:endParaRPr lang="en-US" i="1" dirty="0"/>
          </a:p>
        </p:txBody>
      </p:sp>
      <p:sp>
        <p:nvSpPr>
          <p:cNvPr id="3" name="Content Placeholder 2">
            <a:extLst>
              <a:ext uri="{FF2B5EF4-FFF2-40B4-BE49-F238E27FC236}">
                <a16:creationId xmlns:a16="http://schemas.microsoft.com/office/drawing/2014/main" id="{7D8A1923-D4B3-98F6-2D9E-40F554961BCB}"/>
              </a:ext>
            </a:extLst>
          </p:cNvPr>
          <p:cNvSpPr>
            <a:spLocks noGrp="1"/>
          </p:cNvSpPr>
          <p:nvPr>
            <p:ph idx="1"/>
          </p:nvPr>
        </p:nvSpPr>
        <p:spPr/>
        <p:txBody>
          <a:bodyPr>
            <a:normAutofit lnSpcReduction="10000"/>
          </a:bodyPr>
          <a:lstStyle/>
          <a:p>
            <a:pPr marL="0" indent="0">
              <a:buNone/>
            </a:pPr>
            <a:r>
              <a:rPr lang="en-US" dirty="0"/>
              <a:t>Background:</a:t>
            </a:r>
          </a:p>
          <a:p>
            <a:r>
              <a:rPr lang="en-US" dirty="0"/>
              <a:t>The New York Times and the Washington Post sought to publish the contents of a classified study purported to contain national security information</a:t>
            </a:r>
          </a:p>
          <a:p>
            <a:r>
              <a:rPr lang="en-US" dirty="0"/>
              <a:t>The government sought an injunction to prohibit publication on the basis of the potential harm to national security during a time of armed conflict</a:t>
            </a:r>
          </a:p>
        </p:txBody>
      </p:sp>
    </p:spTree>
    <p:extLst>
      <p:ext uri="{BB962C8B-B14F-4D97-AF65-F5344CB8AC3E}">
        <p14:creationId xmlns:p14="http://schemas.microsoft.com/office/powerpoint/2010/main" val="1924231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B75D-AFF4-80C0-D524-308BF48D9A82}"/>
              </a:ext>
            </a:extLst>
          </p:cNvPr>
          <p:cNvSpPr>
            <a:spLocks noGrp="1"/>
          </p:cNvSpPr>
          <p:nvPr>
            <p:ph type="title"/>
          </p:nvPr>
        </p:nvSpPr>
        <p:spPr/>
        <p:txBody>
          <a:bodyPr/>
          <a:lstStyle/>
          <a:p>
            <a:r>
              <a:rPr lang="en-US" i="1" dirty="0"/>
              <a:t>New York Times v. U.S.</a:t>
            </a:r>
            <a:r>
              <a:rPr lang="en-US" dirty="0"/>
              <a:t> (1971)</a:t>
            </a:r>
            <a:endParaRPr lang="en-US" i="1" dirty="0"/>
          </a:p>
        </p:txBody>
      </p:sp>
      <p:sp>
        <p:nvSpPr>
          <p:cNvPr id="3" name="Content Placeholder 2">
            <a:extLst>
              <a:ext uri="{FF2B5EF4-FFF2-40B4-BE49-F238E27FC236}">
                <a16:creationId xmlns:a16="http://schemas.microsoft.com/office/drawing/2014/main" id="{7D8A1923-D4B3-98F6-2D9E-40F554961BCB}"/>
              </a:ext>
            </a:extLst>
          </p:cNvPr>
          <p:cNvSpPr>
            <a:spLocks noGrp="1"/>
          </p:cNvSpPr>
          <p:nvPr>
            <p:ph idx="1"/>
          </p:nvPr>
        </p:nvSpPr>
        <p:spPr/>
        <p:txBody>
          <a:bodyPr>
            <a:normAutofit fontScale="92500"/>
          </a:bodyPr>
          <a:lstStyle/>
          <a:p>
            <a:pPr marL="0" indent="0">
              <a:buNone/>
            </a:pPr>
            <a:r>
              <a:rPr lang="en-US" dirty="0"/>
              <a:t>Issue:  under what circumstances can national security concerns justify prior restraint of publication/speech by the press?</a:t>
            </a:r>
          </a:p>
          <a:p>
            <a:r>
              <a:rPr lang="en-US" dirty="0"/>
              <a:t>In </a:t>
            </a:r>
            <a:r>
              <a:rPr lang="en-US" i="1" dirty="0"/>
              <a:t>Near v. Minnesota</a:t>
            </a:r>
            <a:r>
              <a:rPr lang="en-US" dirty="0"/>
              <a:t>, the Court recognized that the limits on prior restraint were not “absolute”</a:t>
            </a:r>
          </a:p>
          <a:p>
            <a:r>
              <a:rPr lang="en-US" dirty="0"/>
              <a:t>While </a:t>
            </a:r>
            <a:r>
              <a:rPr lang="en-US" i="1" dirty="0"/>
              <a:t>Near</a:t>
            </a:r>
            <a:r>
              <a:rPr lang="en-US" dirty="0"/>
              <a:t> discussed the possibility of prior restraints on national security information during wartime, it did not articulate a clear test as that issue was not before that Court</a:t>
            </a:r>
          </a:p>
        </p:txBody>
      </p:sp>
    </p:spTree>
    <p:extLst>
      <p:ext uri="{BB962C8B-B14F-4D97-AF65-F5344CB8AC3E}">
        <p14:creationId xmlns:p14="http://schemas.microsoft.com/office/powerpoint/2010/main" val="399853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Freedom of Expression</a:t>
            </a:r>
          </a:p>
        </p:txBody>
      </p:sp>
      <p:sp>
        <p:nvSpPr>
          <p:cNvPr id="3" name="Content Placeholder 2"/>
          <p:cNvSpPr>
            <a:spLocks noGrp="1"/>
          </p:cNvSpPr>
          <p:nvPr>
            <p:ph idx="1"/>
          </p:nvPr>
        </p:nvSpPr>
        <p:spPr/>
        <p:txBody>
          <a:bodyPr>
            <a:normAutofit lnSpcReduction="10000"/>
          </a:bodyPr>
          <a:lstStyle/>
          <a:p>
            <a:pPr marL="514350" indent="-457200"/>
            <a:r>
              <a:rPr lang="en-US" dirty="0"/>
              <a:t>The First Amendment states that “Congress shall make no law . . . abridging the freedom of speech; or of the press; or the right of the people peaceably to assemble, and to petition the Government for a redress of grievances.”</a:t>
            </a:r>
            <a:endParaRPr lang="en-US" sz="1100" dirty="0"/>
          </a:p>
          <a:p>
            <a:r>
              <a:rPr lang="en-US" dirty="0"/>
              <a:t>The Court has held that the very core of the First Amendment is that the government cannot regulate speech based on its </a:t>
            </a:r>
            <a:r>
              <a:rPr lang="en-US" b="1" dirty="0"/>
              <a:t>content</a:t>
            </a:r>
            <a:endParaRPr lang="en-US" dirty="0"/>
          </a:p>
        </p:txBody>
      </p:sp>
    </p:spTree>
    <p:extLst>
      <p:ext uri="{BB962C8B-B14F-4D97-AF65-F5344CB8AC3E}">
        <p14:creationId xmlns:p14="http://schemas.microsoft.com/office/powerpoint/2010/main" val="2140880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B75D-AFF4-80C0-D524-308BF48D9A82}"/>
              </a:ext>
            </a:extLst>
          </p:cNvPr>
          <p:cNvSpPr>
            <a:spLocks noGrp="1"/>
          </p:cNvSpPr>
          <p:nvPr>
            <p:ph type="title"/>
          </p:nvPr>
        </p:nvSpPr>
        <p:spPr/>
        <p:txBody>
          <a:bodyPr/>
          <a:lstStyle/>
          <a:p>
            <a:r>
              <a:rPr lang="en-US" i="1" dirty="0"/>
              <a:t>New York Times v. U.S.</a:t>
            </a:r>
            <a:r>
              <a:rPr lang="en-US" dirty="0"/>
              <a:t> (1971)</a:t>
            </a:r>
            <a:endParaRPr lang="en-US" i="1" dirty="0"/>
          </a:p>
        </p:txBody>
      </p:sp>
      <p:sp>
        <p:nvSpPr>
          <p:cNvPr id="3" name="Content Placeholder 2">
            <a:extLst>
              <a:ext uri="{FF2B5EF4-FFF2-40B4-BE49-F238E27FC236}">
                <a16:creationId xmlns:a16="http://schemas.microsoft.com/office/drawing/2014/main" id="{7D8A1923-D4B3-98F6-2D9E-40F554961BCB}"/>
              </a:ext>
            </a:extLst>
          </p:cNvPr>
          <p:cNvSpPr>
            <a:spLocks noGrp="1"/>
          </p:cNvSpPr>
          <p:nvPr>
            <p:ph idx="1"/>
          </p:nvPr>
        </p:nvSpPr>
        <p:spPr>
          <a:xfrm>
            <a:off x="457200" y="1600200"/>
            <a:ext cx="8229600" cy="4724400"/>
          </a:xfrm>
        </p:spPr>
        <p:txBody>
          <a:bodyPr>
            <a:normAutofit fontScale="92500" lnSpcReduction="20000"/>
          </a:bodyPr>
          <a:lstStyle/>
          <a:p>
            <a:pPr marL="0" indent="0">
              <a:buNone/>
            </a:pPr>
            <a:r>
              <a:rPr lang="en-US" dirty="0"/>
              <a:t>Holding:  any prior restraint bears a heavy presumption against constitutional validity, which was not met in this case</a:t>
            </a:r>
          </a:p>
          <a:p>
            <a:r>
              <a:rPr lang="en-US" dirty="0"/>
              <a:t>“The Government ‘thus carries a heavy burden of showing justification for the imposition of such a restraint.’  The [District Courts] held that the Government had not met that burden.  We agree.”  (CB 1243)</a:t>
            </a:r>
          </a:p>
          <a:p>
            <a:r>
              <a:rPr lang="en-US" dirty="0"/>
              <a:t>The Court’s Opinion was delivered </a:t>
            </a:r>
            <a:r>
              <a:rPr lang="en-US" i="1" dirty="0"/>
              <a:t>per </a:t>
            </a:r>
            <a:r>
              <a:rPr lang="en-US" i="1" dirty="0" err="1"/>
              <a:t>curiam</a:t>
            </a:r>
            <a:r>
              <a:rPr lang="en-US" dirty="0"/>
              <a:t>, meaning it was not attributed to any individual Justice(s), and only contained two paragraphs, providing little precedent</a:t>
            </a:r>
          </a:p>
        </p:txBody>
      </p:sp>
    </p:spTree>
    <p:extLst>
      <p:ext uri="{BB962C8B-B14F-4D97-AF65-F5344CB8AC3E}">
        <p14:creationId xmlns:p14="http://schemas.microsoft.com/office/powerpoint/2010/main" val="3800419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B75D-AFF4-80C0-D524-308BF48D9A82}"/>
              </a:ext>
            </a:extLst>
          </p:cNvPr>
          <p:cNvSpPr>
            <a:spLocks noGrp="1"/>
          </p:cNvSpPr>
          <p:nvPr>
            <p:ph type="title"/>
          </p:nvPr>
        </p:nvSpPr>
        <p:spPr/>
        <p:txBody>
          <a:bodyPr/>
          <a:lstStyle/>
          <a:p>
            <a:r>
              <a:rPr lang="en-US" i="1" dirty="0"/>
              <a:t>New York Times v. U.S.</a:t>
            </a:r>
            <a:r>
              <a:rPr lang="en-US" dirty="0"/>
              <a:t> (1971)</a:t>
            </a:r>
            <a:endParaRPr lang="en-US" i="1" dirty="0"/>
          </a:p>
        </p:txBody>
      </p:sp>
      <p:sp>
        <p:nvSpPr>
          <p:cNvPr id="3" name="Content Placeholder 2">
            <a:extLst>
              <a:ext uri="{FF2B5EF4-FFF2-40B4-BE49-F238E27FC236}">
                <a16:creationId xmlns:a16="http://schemas.microsoft.com/office/drawing/2014/main" id="{7D8A1923-D4B3-98F6-2D9E-40F554961BCB}"/>
              </a:ext>
            </a:extLst>
          </p:cNvPr>
          <p:cNvSpPr>
            <a:spLocks noGrp="1"/>
          </p:cNvSpPr>
          <p:nvPr>
            <p:ph idx="1"/>
          </p:nvPr>
        </p:nvSpPr>
        <p:spPr>
          <a:xfrm>
            <a:off x="457200" y="1600200"/>
            <a:ext cx="8229600" cy="4876800"/>
          </a:xfrm>
        </p:spPr>
        <p:txBody>
          <a:bodyPr>
            <a:normAutofit fontScale="70000" lnSpcReduction="20000"/>
          </a:bodyPr>
          <a:lstStyle/>
          <a:p>
            <a:pPr marL="0" indent="0">
              <a:buNone/>
            </a:pPr>
            <a:r>
              <a:rPr lang="en-US" dirty="0"/>
              <a:t>Holding:  any prior restraint bears a heavy presumption against constitutional validity, which was not met in this case</a:t>
            </a:r>
          </a:p>
          <a:p>
            <a:r>
              <a:rPr lang="en-US" dirty="0"/>
              <a:t>The various Concurrences of the Justices indicated widespread agreement that:</a:t>
            </a:r>
          </a:p>
          <a:p>
            <a:pPr lvl="1"/>
            <a:r>
              <a:rPr lang="en-US" dirty="0"/>
              <a:t>The exceptions permitting prior restraint were very narrow; and</a:t>
            </a:r>
          </a:p>
          <a:p>
            <a:pPr lvl="1"/>
            <a:r>
              <a:rPr lang="en-US" dirty="0"/>
              <a:t>Had to involve at least immediate, direct, attributable threat to military or national security operations which would certainly result from publication of the material (e.g., the publication of otherwise-secret troop movements)</a:t>
            </a:r>
          </a:p>
          <a:p>
            <a:r>
              <a:rPr lang="en-US" dirty="0"/>
              <a:t>The Dissents generally focused on the “frenzied” and “feverish” pace at which the litigation proceeded, and the Dissenting Justices’ belief that will sufficient time, a proper conclusion balancing national security with free speech could have been reached</a:t>
            </a:r>
          </a:p>
          <a:p>
            <a:pPr lvl="1"/>
            <a:r>
              <a:rPr lang="en-US" dirty="0"/>
              <a:t>The primary disagreement was over the need for quick resolution being “required” by the prior restraint doctrine, and their believe that continued temporary injunction while the Government presented evidence would not be unconstitutionally harmful</a:t>
            </a:r>
          </a:p>
        </p:txBody>
      </p:sp>
    </p:spTree>
    <p:extLst>
      <p:ext uri="{BB962C8B-B14F-4D97-AF65-F5344CB8AC3E}">
        <p14:creationId xmlns:p14="http://schemas.microsoft.com/office/powerpoint/2010/main" val="989860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Justifications for Freedom of Speech</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a:t>Self-governance – Freedom of speech is crucial in a democracy because open discussion of candidates is essential for voters to make informed selections in elections, it is through speech that people can influence their government’s choice of policies, and public officials are held accountable through criticisms</a:t>
            </a:r>
          </a:p>
          <a:p>
            <a:r>
              <a:rPr lang="en-US" dirty="0"/>
              <a:t>Discovering truth – truth is most likely to emerge from a thriving ‘marketplace of ideas,’ where differing viewpoints can be debated</a:t>
            </a:r>
          </a:p>
          <a:p>
            <a:r>
              <a:rPr lang="en-US" dirty="0"/>
              <a:t>Advancing autonomy – speech is an essential aspect of personhood and autonomy</a:t>
            </a:r>
          </a:p>
          <a:p>
            <a:r>
              <a:rPr lang="en-US" dirty="0"/>
              <a:t>Promoting tolerance – tolerance is a desirable and essential value that is encouraged by free speech because it helps shape the intellectual character of society</a:t>
            </a:r>
          </a:p>
          <a:p>
            <a:endParaRPr lang="en-US" dirty="0"/>
          </a:p>
          <a:p>
            <a:endParaRPr lang="en-US" dirty="0"/>
          </a:p>
        </p:txBody>
      </p:sp>
    </p:spTree>
    <p:extLst>
      <p:ext uri="{BB962C8B-B14F-4D97-AF65-F5344CB8AC3E}">
        <p14:creationId xmlns:p14="http://schemas.microsoft.com/office/powerpoint/2010/main" val="269814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i="1" dirty="0"/>
              <a:t>Turner Broadcasting System Inc. v. Federal Communication Commission </a:t>
            </a:r>
            <a:r>
              <a:rPr lang="en-US" sz="3600" dirty="0"/>
              <a:t>(1994)</a:t>
            </a:r>
          </a:p>
        </p:txBody>
      </p:sp>
      <p:sp>
        <p:nvSpPr>
          <p:cNvPr id="3" name="Content Placeholder 2"/>
          <p:cNvSpPr>
            <a:spLocks noGrp="1"/>
          </p:cNvSpPr>
          <p:nvPr>
            <p:ph idx="1"/>
          </p:nvPr>
        </p:nvSpPr>
        <p:spPr/>
        <p:txBody>
          <a:bodyPr>
            <a:normAutofit fontScale="92500"/>
          </a:bodyPr>
          <a:lstStyle/>
          <a:p>
            <a:pPr marL="0" indent="0">
              <a:buNone/>
            </a:pPr>
            <a:r>
              <a:rPr lang="en-US" dirty="0"/>
              <a:t>Background:</a:t>
            </a:r>
          </a:p>
          <a:p>
            <a:r>
              <a:rPr lang="en-US" dirty="0"/>
              <a:t>The Cable Television Consumer Protection and Competition Act required cable companies to devote a certain number of their channels to the transmission of local broadcast television stations</a:t>
            </a:r>
          </a:p>
          <a:p>
            <a:pPr lvl="1"/>
            <a:r>
              <a:rPr lang="en-US" dirty="0"/>
              <a:t>These so-called “must-carry provisions” limit cable companies by reducing the number of channels they can control and making it more difficult for the companies to compete for the remaining channels</a:t>
            </a:r>
          </a:p>
        </p:txBody>
      </p:sp>
    </p:spTree>
    <p:extLst>
      <p:ext uri="{BB962C8B-B14F-4D97-AF65-F5344CB8AC3E}">
        <p14:creationId xmlns:p14="http://schemas.microsoft.com/office/powerpoint/2010/main" val="101756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Turner Broadcasting System v. FCC</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Issue: Are the must-carry provisions content-based, thereby violating cable companies’ First Amendment free speech rights to determine what they do and do not broadcast? </a:t>
            </a:r>
          </a:p>
          <a:p>
            <a:r>
              <a:rPr lang="en-US" dirty="0"/>
              <a:t>A law regulating speech is </a:t>
            </a:r>
            <a:r>
              <a:rPr lang="en-US" b="1" i="1" dirty="0"/>
              <a:t>content-based</a:t>
            </a:r>
            <a:r>
              <a:rPr lang="en-US" dirty="0"/>
              <a:t> and subject to </a:t>
            </a:r>
            <a:r>
              <a:rPr lang="en-US" b="1" i="1" dirty="0"/>
              <a:t>strict scrutiny </a:t>
            </a:r>
            <a:r>
              <a:rPr lang="en-US" dirty="0"/>
              <a:t>if it suppresses, disadvantages, or imposes differential burdens upon speech because of its content</a:t>
            </a:r>
          </a:p>
          <a:p>
            <a:r>
              <a:rPr lang="en-US" dirty="0"/>
              <a:t>A law regulating speech is </a:t>
            </a:r>
            <a:r>
              <a:rPr lang="en-US" b="1" i="1" dirty="0"/>
              <a:t>content-neutral</a:t>
            </a:r>
            <a:r>
              <a:rPr lang="en-US" dirty="0"/>
              <a:t> and subject to </a:t>
            </a:r>
            <a:r>
              <a:rPr lang="en-US" b="1" i="1" dirty="0"/>
              <a:t>intermediate scrutiny </a:t>
            </a:r>
            <a:r>
              <a:rPr lang="en-US" dirty="0"/>
              <a:t>if it applies to all speech regardless of the message or if it regulates conduct and has an effect on speech without regard to its content</a:t>
            </a:r>
          </a:p>
          <a:p>
            <a:pPr lvl="1"/>
            <a:r>
              <a:rPr lang="en-US" dirty="0"/>
              <a:t>It must be both </a:t>
            </a:r>
            <a:r>
              <a:rPr lang="en-US" b="1" i="1" dirty="0"/>
              <a:t>viewpoint neutral</a:t>
            </a:r>
            <a:r>
              <a:rPr lang="en-US" dirty="0"/>
              <a:t>, meaning that the government cannot regulate based on the ideology of the message, and </a:t>
            </a:r>
            <a:r>
              <a:rPr lang="en-US" b="1" i="1" dirty="0"/>
              <a:t>subject matter neutral</a:t>
            </a:r>
            <a:r>
              <a:rPr lang="en-US" dirty="0"/>
              <a:t>, meaning that the government cannot regulate based on the topic of the speech</a:t>
            </a:r>
          </a:p>
        </p:txBody>
      </p:sp>
    </p:spTree>
    <p:extLst>
      <p:ext uri="{BB962C8B-B14F-4D97-AF65-F5344CB8AC3E}">
        <p14:creationId xmlns:p14="http://schemas.microsoft.com/office/powerpoint/2010/main" val="1204922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Turner Broadcasting System v. FCC</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Holding: Must-carry provisions are content-neutral because they require cable companies to include all stations, whatever their programming</a:t>
            </a:r>
          </a:p>
          <a:p>
            <a:pPr marL="0" indent="0">
              <a:buNone/>
            </a:pPr>
            <a:endParaRPr lang="en-US" sz="1300" dirty="0"/>
          </a:p>
          <a:p>
            <a:r>
              <a:rPr lang="en-US" dirty="0"/>
              <a:t>“Deciding whether a particular regulation is content-based or content-neutral is not always a simple task . . . the principal inquiry . . . is whether the government has adopted a regulation of speech because of [agreement or] disagreement with the message it conveys.” (512 U.S. at 642)</a:t>
            </a:r>
          </a:p>
          <a:p>
            <a:pPr lvl="1"/>
            <a:r>
              <a:rPr lang="en-US" dirty="0"/>
              <a:t>However, the fact that there is a content-based or content-neutral purpose is not dispositive. A regulation can still be content-based even with a neutral purpose if it facially discriminates based on content.</a:t>
            </a:r>
          </a:p>
          <a:p>
            <a:pPr marL="0" indent="0">
              <a:buNone/>
            </a:pPr>
            <a:endParaRPr lang="en-US" dirty="0"/>
          </a:p>
        </p:txBody>
      </p:sp>
    </p:spTree>
    <p:extLst>
      <p:ext uri="{BB962C8B-B14F-4D97-AF65-F5344CB8AC3E}">
        <p14:creationId xmlns:p14="http://schemas.microsoft.com/office/powerpoint/2010/main" val="217977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Turner Broadcasting System v. FCC</a:t>
            </a:r>
          </a:p>
        </p:txBody>
      </p:sp>
      <p:sp>
        <p:nvSpPr>
          <p:cNvPr id="3" name="Content Placeholder 2"/>
          <p:cNvSpPr>
            <a:spLocks noGrp="1"/>
          </p:cNvSpPr>
          <p:nvPr>
            <p:ph idx="1"/>
          </p:nvPr>
        </p:nvSpPr>
        <p:spPr/>
        <p:txBody>
          <a:bodyPr>
            <a:normAutofit fontScale="70000" lnSpcReduction="20000"/>
          </a:bodyPr>
          <a:lstStyle/>
          <a:p>
            <a:r>
              <a:rPr lang="en-US" dirty="0"/>
              <a:t>“As a general rule, laws that by their terms distinguish favored speech from disfavored speech on the basis of the ideas or views expressed are content-based.” (512 U.S. at 643)</a:t>
            </a:r>
          </a:p>
          <a:p>
            <a:r>
              <a:rPr lang="en-US" dirty="0"/>
              <a:t>The court concluded that the must-carry rules were content-neutral because: </a:t>
            </a:r>
          </a:p>
          <a:p>
            <a:pPr lvl="1"/>
            <a:r>
              <a:rPr lang="en-US" dirty="0"/>
              <a:t>“[o]n their face, [they] impose burdens and confer benefits without reference to the content of speech.” (512 U.S. at 643)</a:t>
            </a:r>
          </a:p>
          <a:p>
            <a:pPr lvl="1"/>
            <a:r>
              <a:rPr lang="en-US" dirty="0"/>
              <a:t>they “burden cable programmers by reducing the number of channels for which they can compete, [which is] unrelated to content, for it extends to all cable programmers irrespective of the programming they choose to offer viewers.” (512 U.S. at 645)</a:t>
            </a:r>
          </a:p>
          <a:p>
            <a:pPr lvl="1"/>
            <a:r>
              <a:rPr lang="en-US" dirty="0"/>
              <a:t>“the privileges conferred by the must-carry provisions are also unrelated to content [because] the rules benefit all full power broadcasters who request carriage.” (512 U.S. at 645)</a:t>
            </a:r>
          </a:p>
          <a:p>
            <a:pPr lvl="1"/>
            <a:endParaRPr lang="en-US" dirty="0"/>
          </a:p>
        </p:txBody>
      </p:sp>
    </p:spTree>
    <p:extLst>
      <p:ext uri="{BB962C8B-B14F-4D97-AF65-F5344CB8AC3E}">
        <p14:creationId xmlns:p14="http://schemas.microsoft.com/office/powerpoint/2010/main" val="1511206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City of Renton v. Playtime Theatres, Inc. </a:t>
            </a:r>
            <a:r>
              <a:rPr lang="en-US" dirty="0"/>
              <a:t>(1986)</a:t>
            </a:r>
          </a:p>
        </p:txBody>
      </p:sp>
      <p:sp>
        <p:nvSpPr>
          <p:cNvPr id="3" name="Content Placeholder 2"/>
          <p:cNvSpPr>
            <a:spLocks noGrp="1"/>
          </p:cNvSpPr>
          <p:nvPr>
            <p:ph idx="1"/>
          </p:nvPr>
        </p:nvSpPr>
        <p:spPr/>
        <p:txBody>
          <a:bodyPr>
            <a:normAutofit/>
          </a:bodyPr>
          <a:lstStyle/>
          <a:p>
            <a:pPr marL="0" indent="0">
              <a:buNone/>
            </a:pPr>
            <a:r>
              <a:rPr lang="en-US" dirty="0"/>
              <a:t>Background:</a:t>
            </a:r>
          </a:p>
          <a:p>
            <a:r>
              <a:rPr lang="en-US" dirty="0"/>
              <a:t>A zoning ordinance enacted by the City of Renton prohibited adult motion picture theaters from being located within 1,000 feet of any residence, church, park or school</a:t>
            </a:r>
            <a:endParaRPr lang="en-US" sz="1000" dirty="0"/>
          </a:p>
          <a:p>
            <a:r>
              <a:rPr lang="en-US" dirty="0"/>
              <a:t>The effect of the ordinance was to exclude such theaters from about 95 percent of the land in the city</a:t>
            </a:r>
          </a:p>
        </p:txBody>
      </p:sp>
    </p:spTree>
    <p:extLst>
      <p:ext uri="{BB962C8B-B14F-4D97-AF65-F5344CB8AC3E}">
        <p14:creationId xmlns:p14="http://schemas.microsoft.com/office/powerpoint/2010/main" val="341402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City of Renton v. Playtime Theatres</a:t>
            </a:r>
          </a:p>
        </p:txBody>
      </p:sp>
      <p:sp>
        <p:nvSpPr>
          <p:cNvPr id="3" name="Content Placeholder 2"/>
          <p:cNvSpPr>
            <a:spLocks noGrp="1"/>
          </p:cNvSpPr>
          <p:nvPr>
            <p:ph idx="1"/>
          </p:nvPr>
        </p:nvSpPr>
        <p:spPr/>
        <p:txBody>
          <a:bodyPr/>
          <a:lstStyle/>
          <a:p>
            <a:pPr marL="0" indent="0">
              <a:buNone/>
            </a:pPr>
            <a:r>
              <a:rPr lang="en-US" dirty="0"/>
              <a:t>Issue: Is the zoning ordinance a violation of First Amendment freedom of speech rights? </a:t>
            </a:r>
          </a:p>
          <a:p>
            <a:pPr marL="0" indent="0">
              <a:buNone/>
            </a:pPr>
            <a:endParaRPr lang="en-US" sz="1050" dirty="0"/>
          </a:p>
          <a:p>
            <a:r>
              <a:rPr lang="en-US" dirty="0"/>
              <a:t>If the ordinance is content-based, it must pass strict scrutiny to be constitutional </a:t>
            </a:r>
          </a:p>
          <a:p>
            <a:r>
              <a:rPr lang="en-US" dirty="0"/>
              <a:t>If the ordinance is content-neutral, it must pass intermediate scrutiny to be constitutional</a:t>
            </a:r>
          </a:p>
        </p:txBody>
      </p:sp>
    </p:spTree>
    <p:extLst>
      <p:ext uri="{BB962C8B-B14F-4D97-AF65-F5344CB8AC3E}">
        <p14:creationId xmlns:p14="http://schemas.microsoft.com/office/powerpoint/2010/main" val="1569286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5487</TotalTime>
  <Words>2035</Words>
  <Application>Microsoft Office PowerPoint</Application>
  <PresentationFormat>On-screen Show (4:3)</PresentationFormat>
  <Paragraphs>95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Constitutional Law</vt:lpstr>
      <vt:lpstr>Freedom of Expression</vt:lpstr>
      <vt:lpstr>Justifications for Freedom of Speech</vt:lpstr>
      <vt:lpstr>Turner Broadcasting System Inc. v. Federal Communication Commission (1994)</vt:lpstr>
      <vt:lpstr>Turner Broadcasting System v. FCC</vt:lpstr>
      <vt:lpstr>Turner Broadcasting System v. FCC</vt:lpstr>
      <vt:lpstr>Turner Broadcasting System v. FCC</vt:lpstr>
      <vt:lpstr>City of Renton v. Playtime Theatres, Inc. (1986)</vt:lpstr>
      <vt:lpstr>City of Renton v. Playtime Theatres</vt:lpstr>
      <vt:lpstr>City of Renton v. Playtime Theatres</vt:lpstr>
      <vt:lpstr>Vagueness and Overbreadth</vt:lpstr>
      <vt:lpstr>Prior Restraint</vt:lpstr>
      <vt:lpstr>Near v. State of Minnesota (1931)</vt:lpstr>
      <vt:lpstr>Near v. State of Minnesota</vt:lpstr>
      <vt:lpstr>Near v. State of Minnesota</vt:lpstr>
      <vt:lpstr>Near v. State of Minnesota</vt:lpstr>
      <vt:lpstr>Near v. State of Minnesota</vt:lpstr>
      <vt:lpstr>New York Times v. U.S. (1971)</vt:lpstr>
      <vt:lpstr>New York Times v. U.S. (1971)</vt:lpstr>
      <vt:lpstr>New York Times v. U.S. (1971)</vt:lpstr>
      <vt:lpstr>New York Times v. U.S. (1971)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2</cp:revision>
  <dcterms:created xsi:type="dcterms:W3CDTF">2014-06-13T07:23:28Z</dcterms:created>
  <dcterms:modified xsi:type="dcterms:W3CDTF">2022-06-20T14:02:10Z</dcterms:modified>
</cp:coreProperties>
</file>